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74" r:id="rId2"/>
    <p:sldMasterId id="2147483681" r:id="rId3"/>
    <p:sldMasterId id="2147483688" r:id="rId4"/>
    <p:sldMasterId id="2147483695" r:id="rId5"/>
  </p:sldMasterIdLst>
  <p:sldIdLst>
    <p:sldId id="256" r:id="rId6"/>
    <p:sldId id="324" r:id="rId7"/>
    <p:sldId id="325" r:id="rId8"/>
    <p:sldId id="331" r:id="rId9"/>
    <p:sldId id="327" r:id="rId10"/>
    <p:sldId id="329" r:id="rId11"/>
    <p:sldId id="326" r:id="rId12"/>
    <p:sldId id="296" r:id="rId13"/>
    <p:sldId id="321" r:id="rId14"/>
    <p:sldId id="322" r:id="rId15"/>
    <p:sldId id="323" r:id="rId16"/>
    <p:sldId id="29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5BB-8B07-4DC9-86F3-2A225C777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261872"/>
            <a:ext cx="7638222" cy="2852928"/>
          </a:xfrm>
        </p:spPr>
        <p:txBody>
          <a:bodyPr anchor="b">
            <a:normAutofit/>
          </a:bodyPr>
          <a:lstStyle>
            <a:lvl1pPr algn="l">
              <a:lnSpc>
                <a:spcPct val="130000"/>
              </a:lnSpc>
              <a:defRPr sz="3600" spc="1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496A-6E7A-4923-8ED5-B4164125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3D20-43DC-4C14-8CFF-18545AED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FC300-5AFC-418B-85FD-EFA94BD7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C7E81-ED3C-4DB0-8E74-AD2A87E6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C817C9-850F-4FB6-B93B-CF3076C4A5C1}"/>
              </a:ext>
            </a:extLst>
          </p:cNvPr>
          <p:cNvGrpSpPr/>
          <p:nvPr/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9436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58AD-1CAD-45B3-B83D-DC9D33CD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53F2E-0397-4423-8A88-D0059DEAF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DDE1-7025-4FA9-822D-48168508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73E0-F328-46DC-98BE-CA0981F7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52226-010C-494F-8BE8-BF91F355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89E9C4-9D18-4529-BC0C-68EAE507CDF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DF5937-0C03-4786-AB62-3CF7CECB92D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AD93DB-2DB0-4B2D-884B-6EC453443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3336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635D0-31D9-44E1-911D-F7D5D5400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53914" y="624313"/>
            <a:ext cx="2537986" cy="5509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F9230-1FA4-439D-A800-B5F006F07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0100" y="624313"/>
            <a:ext cx="7816542" cy="55097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AB2A3-7055-43AF-8BAB-0A9B7444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A1821-A311-49CD-BCB4-B4BC8866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7C6A8-813A-486A-AA90-AB28935F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C7A17-06CC-442C-A876-A51B2B55650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4C1798A-2980-4F34-8355-7BCB6B295322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D7542C-E4AE-488F-BC75-2E7ED8391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5021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1126496" y="5085184"/>
            <a:ext cx="10634133" cy="86293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FEAC02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  <p:extLst>
      <p:ext uri="{BB962C8B-B14F-4D97-AF65-F5344CB8AC3E}">
        <p14:creationId xmlns:p14="http://schemas.microsoft.com/office/powerpoint/2010/main" val="2122549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480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849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88640"/>
            <a:ext cx="12192000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EAC02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09601" y="1684868"/>
            <a:ext cx="11314193" cy="4681603"/>
          </a:xfrm>
        </p:spPr>
        <p:txBody>
          <a:bodyPr/>
          <a:lstStyle>
            <a:lvl1pPr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787712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500835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500835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500835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623392" y="188640"/>
            <a:ext cx="1156860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EAC02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609601" y="1684868"/>
            <a:ext cx="11314193" cy="4681603"/>
          </a:xfrm>
        </p:spPr>
        <p:txBody>
          <a:bodyPr/>
          <a:lstStyle>
            <a:lvl1pPr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1124744"/>
            <a:ext cx="12192000" cy="144016"/>
          </a:xfrm>
          <a:prstGeom prst="rect">
            <a:avLst/>
          </a:prstGeom>
          <a:solidFill>
            <a:srgbClr val="FEA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1966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0" y="4869160"/>
            <a:ext cx="12192000" cy="132194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FEAC02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795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자유형 12"/>
          <p:cNvSpPr/>
          <p:nvPr userDrawn="1"/>
        </p:nvSpPr>
        <p:spPr>
          <a:xfrm>
            <a:off x="5710886" y="3199044"/>
            <a:ext cx="6481116" cy="3658956"/>
          </a:xfrm>
          <a:custGeom>
            <a:avLst/>
            <a:gdLst>
              <a:gd name="connsiteX0" fmla="*/ 4144025 w 4860837"/>
              <a:gd name="connsiteY0" fmla="*/ 0 h 3658956"/>
              <a:gd name="connsiteX1" fmla="*/ 4775433 w 4860837"/>
              <a:gd name="connsiteY1" fmla="*/ 43004 h 3658956"/>
              <a:gd name="connsiteX2" fmla="*/ 4860837 w 4860837"/>
              <a:gd name="connsiteY2" fmla="*/ 56733 h 3658956"/>
              <a:gd name="connsiteX3" fmla="*/ 4860837 w 4860837"/>
              <a:gd name="connsiteY3" fmla="*/ 3658956 h 3658956"/>
              <a:gd name="connsiteX4" fmla="*/ 0 w 4860837"/>
              <a:gd name="connsiteY4" fmla="*/ 3658956 h 3658956"/>
              <a:gd name="connsiteX5" fmla="*/ 3336 w 4860837"/>
              <a:gd name="connsiteY5" fmla="*/ 3540172 h 3658956"/>
              <a:gd name="connsiteX6" fmla="*/ 4144025 w 4860837"/>
              <a:gd name="connsiteY6" fmla="*/ 0 h 365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60837" h="3658956">
                <a:moveTo>
                  <a:pt x="4144025" y="0"/>
                </a:moveTo>
                <a:cubicBezTo>
                  <a:pt x="4358696" y="0"/>
                  <a:pt x="4569556" y="14687"/>
                  <a:pt x="4775433" y="43004"/>
                </a:cubicBezTo>
                <a:lnTo>
                  <a:pt x="4860837" y="56733"/>
                </a:lnTo>
                <a:lnTo>
                  <a:pt x="4860837" y="3658956"/>
                </a:lnTo>
                <a:lnTo>
                  <a:pt x="0" y="3658956"/>
                </a:lnTo>
                <a:lnTo>
                  <a:pt x="3336" y="3540172"/>
                </a:lnTo>
                <a:cubicBezTo>
                  <a:pt x="114381" y="1568173"/>
                  <a:pt x="1925763" y="0"/>
                  <a:pt x="4144025" y="0"/>
                </a:cubicBezTo>
                <a:close/>
              </a:path>
            </a:pathLst>
          </a:custGeom>
          <a:pattFill prst="wdDnDiag">
            <a:fgClr>
              <a:srgbClr val="415630"/>
            </a:fgClr>
            <a:bgClr>
              <a:srgbClr val="4E623D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640629" y="476672"/>
            <a:ext cx="5839413" cy="18002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314124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986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663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5F8D-0421-4AEC-9C40-A13163EC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7680-115A-411F-AEF6-4AC2096B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C193-1304-4D0F-8331-14D4EC08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455C1-CD32-4050-BAFF-51CC6B62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F608-FF11-4CBE-B717-5D56AE67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05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5216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48641" y="1283618"/>
            <a:ext cx="11033761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609600" y="111812"/>
            <a:ext cx="1095900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756644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500835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500835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500835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527382" y="1268760"/>
            <a:ext cx="11203367" cy="4881686"/>
          </a:xfrm>
        </p:spPr>
        <p:txBody>
          <a:bodyPr>
            <a:normAutofit/>
          </a:bodyPr>
          <a:lstStyle>
            <a:lvl1pPr algn="l">
              <a:buNone/>
              <a:defRPr sz="1600" i="1" u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u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u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u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u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27381" y="90344"/>
            <a:ext cx="11203367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85133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391478" y="620688"/>
            <a:ext cx="9121013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3B4B2D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44423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431371" y="404664"/>
            <a:ext cx="5760640" cy="194421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200" kern="1200" baseline="0" dirty="0">
                <a:gradFill>
                  <a:gsLst>
                    <a:gs pos="17917">
                      <a:schemeClr val="bg1"/>
                    </a:gs>
                    <a:gs pos="33000">
                      <a:schemeClr val="bg1"/>
                    </a:gs>
                  </a:gsLst>
                  <a:lin ang="5400000" scaled="0"/>
                </a:gra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  <p:extLst>
      <p:ext uri="{BB962C8B-B14F-4D97-AF65-F5344CB8AC3E}">
        <p14:creationId xmlns:p14="http://schemas.microsoft.com/office/powerpoint/2010/main" val="29001174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9531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0377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49" y="16934"/>
            <a:ext cx="11639664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39350" y="1024468"/>
            <a:ext cx="11346141" cy="50136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767755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500835"/>
            <a:ext cx="28448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500835"/>
            <a:ext cx="38608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500835"/>
            <a:ext cx="28448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39349" y="16934"/>
            <a:ext cx="11639664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D03F54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39350" y="1024468"/>
            <a:ext cx="11346141" cy="50136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442255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719403" y="838434"/>
            <a:ext cx="5711957" cy="2376264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gradFill>
                  <a:gsLst>
                    <a:gs pos="9167">
                      <a:srgbClr val="42AB7D"/>
                    </a:gs>
                    <a:gs pos="17917">
                      <a:srgbClr val="42AB7D"/>
                    </a:gs>
                  </a:gsLst>
                  <a:lin ang="5400000" scaled="0"/>
                </a:gra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179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D23A02E-6DCF-427A-8CFD-281B2185C7F0}"/>
              </a:ext>
            </a:extLst>
          </p:cNvPr>
          <p:cNvSpPr/>
          <p:nvPr/>
        </p:nvSpPr>
        <p:spPr>
          <a:xfrm>
            <a:off x="3242985" y="511814"/>
            <a:ext cx="5706031" cy="57060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2220000" algn="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B4C32-F19C-44F3-8EF8-1F506D74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192" y="1709738"/>
            <a:ext cx="4893617" cy="25538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89729-131C-4F78-9DAA-E9EE28EA9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2249" y="4540468"/>
            <a:ext cx="4067503" cy="11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cap="all" spc="6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4E608-AC1F-41FB-974A-BD619C6C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86158-8B03-45C3-891D-0357B198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B054-E8A2-43FD-B0FB-B1CCFA4B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900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7440149" y="1196753"/>
            <a:ext cx="4608512" cy="2304257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gradFill>
                  <a:gsLst>
                    <a:gs pos="90833">
                      <a:srgbClr val="4A5566"/>
                    </a:gs>
                    <a:gs pos="79167">
                      <a:srgbClr val="4A5566"/>
                    </a:gs>
                  </a:gsLst>
                  <a:lin ang="5400000" scaled="0"/>
                </a:gra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  <p:extLst>
      <p:ext uri="{BB962C8B-B14F-4D97-AF65-F5344CB8AC3E}">
        <p14:creationId xmlns:p14="http://schemas.microsoft.com/office/powerpoint/2010/main" val="1677104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9141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508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50" y="44787"/>
            <a:ext cx="10169943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C2DF3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46538" y="1151468"/>
            <a:ext cx="11346141" cy="48866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4A5566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4A5566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4A5566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4A5566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4A5566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6822019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500835"/>
            <a:ext cx="28448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500835"/>
            <a:ext cx="38608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500835"/>
            <a:ext cx="28448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239350" y="44787"/>
            <a:ext cx="10169943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4A5566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46538" y="1151468"/>
            <a:ext cx="11346141" cy="48866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4A5566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4A5566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4A5566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4A5566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4A5566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442575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1179" y="1412776"/>
            <a:ext cx="4452640" cy="259228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4A5566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6534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AA7-6D5A-402E-AD1A-880F2BDB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32B6-F9D8-4A43-B52C-336CFAB0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976" y="2019299"/>
            <a:ext cx="4995019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DD9-5742-4A34-BA72-7CCA72D91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3718" y="2019299"/>
            <a:ext cx="5027954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783AA-D2AB-4385-A91F-870CB656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AAD9C-5CA2-4DA1-84D3-B1838979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AB3C7-9574-47BC-932D-782BEE99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5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C468-781B-4BC5-8DEA-B9EF2BF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60" y="369168"/>
            <a:ext cx="10458729" cy="1439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7223F-48E4-491D-AB5D-5FC8A0C56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1" y="1843067"/>
            <a:ext cx="5007894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6B764-4B87-42FF-ABAA-69B07B88F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101" y="2505075"/>
            <a:ext cx="5007894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357B9-406F-4BF9-B8FB-C53421EEF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061" y="1843067"/>
            <a:ext cx="4994128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0462B-1939-4DAA-A7DD-6BDC95054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061" y="2505075"/>
            <a:ext cx="499412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6C938B-C4C2-4FA9-85CA-9CD742CD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D8886-0D28-4D49-8D43-151D37E9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FDDE8-E9F8-4B6C-9A40-829617A7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77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E3D8-6C35-428B-B2F2-251FDE10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83769"/>
            <a:ext cx="10094770" cy="1180574"/>
          </a:xfrm>
          <a:solidFill>
            <a:schemeClr val="accent1">
              <a:lumMod val="20000"/>
              <a:lumOff val="80000"/>
            </a:schemeClr>
          </a:solidFill>
          <a:effectLst>
            <a:outerShdw dist="165100" dir="18900000" algn="bl" rotWithShape="0">
              <a:prstClr val="black"/>
            </a:outerShdw>
          </a:effectLst>
        </p:spPr>
        <p:txBody>
          <a:bodyPr/>
          <a:lstStyle>
            <a:lvl1pPr marL="18288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B8015-E11A-42CA-AE88-7BD73F87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09078-34CA-45CD-B479-03906A26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03258-F989-47B2-A643-A60CD8A7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70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A2F31-48B6-40CE-A364-3CE73FD8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EEA00-F166-41EB-9331-CA99BB70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B051F-F8FC-4FF6-9783-45F9FE7A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74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8635-A5AF-48F4-8CD2-FB0E0111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5E0E-DCC0-4781-A608-962B1241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826" y="987425"/>
            <a:ext cx="604556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1F43E-3D50-4A1C-A289-B3D0DD0E7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70E3A-6639-4EA0-8305-C1899DAB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AFD57-4189-42FB-B29E-96366E51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5E2EC-8483-4FBC-9D29-C19025FA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19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E581-A090-4AE9-9965-B06BDB52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9DEF4-262F-4ACF-9B29-3D4B819E7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53969" y="987425"/>
            <a:ext cx="5694503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D7CBB-7A6F-441E-9072-2494B952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59692-77BE-4A7D-AA70-635007A6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9A4DA-63AF-4D6A-98DB-E1D0AC74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B7958-B19B-4C23-A82F-DD4E4B91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8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6DAE1-1F65-43B8-A400-95E6DEED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10357666" cy="1438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C993-A44B-4C2D-818E-4C9000BB0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21B6E-ECC6-47D0-9C14-812B746F1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A716-DEA9-48A9-A5BC-0F392D2B4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B69E-A0E4-4558-9C62-4CD8CDD2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6ECC43-D65E-4A7B-A76B-D278A2184166}"/>
              </a:ext>
            </a:extLst>
          </p:cNvPr>
          <p:cNvGrpSpPr/>
          <p:nvPr/>
        </p:nvGrpSpPr>
        <p:grpSpPr>
          <a:xfrm flipV="1">
            <a:off x="11626076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EE443C5-5AB9-407B-A8C3-011BB14FEF0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38C9FA-DA5E-4785-8F4A-CA481A3A6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506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72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20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7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476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7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451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7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143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7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043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FC321AD-2C92-446F-AF58-8CAA634BF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A855B9-EE27-4441-846C-35DF1C648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ime compass on hand">
            <a:extLst>
              <a:ext uri="{FF2B5EF4-FFF2-40B4-BE49-F238E27FC236}">
                <a16:creationId xmlns:a16="http://schemas.microsoft.com/office/drawing/2014/main" id="{8588E427-55D3-E29D-017C-B08A51054E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1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D902E-62D7-3C5F-AC10-7C63778AA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6526" y="1261872"/>
            <a:ext cx="7279885" cy="2852928"/>
          </a:xfrm>
        </p:spPr>
        <p:txBody>
          <a:bodyPr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dirty="0">
                <a:solidFill>
                  <a:srgbClr val="FFFFFF"/>
                </a:solidFill>
              </a:rPr>
              <a:t>Australian Road Accident Analysis</a:t>
            </a:r>
            <a:br>
              <a:rPr lang="en-US" dirty="0">
                <a:solidFill>
                  <a:srgbClr val="FFFFFF"/>
                </a:solidFill>
              </a:rPr>
            </a:br>
            <a:endParaRPr lang="en-NZ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00E078-3C82-1923-D797-D1617CC54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8" y="4681728"/>
            <a:ext cx="6902550" cy="1377428"/>
          </a:xfrm>
        </p:spPr>
        <p:txBody>
          <a:bodyPr>
            <a:normAutofit/>
          </a:bodyPr>
          <a:lstStyle/>
          <a:p>
            <a:pPr algn="r">
              <a:lnSpc>
                <a:spcPct val="120000"/>
              </a:lnSpc>
            </a:pPr>
            <a:endParaRPr lang="en-US" sz="1000">
              <a:solidFill>
                <a:srgbClr val="FFFFFF"/>
              </a:solidFill>
            </a:endParaRPr>
          </a:p>
          <a:p>
            <a:pPr algn="r">
              <a:lnSpc>
                <a:spcPct val="120000"/>
              </a:lnSpc>
            </a:pPr>
            <a:endParaRPr lang="en-NZ" sz="1000">
              <a:solidFill>
                <a:srgbClr val="FFFFFF"/>
              </a:solidFill>
            </a:endParaRPr>
          </a:p>
          <a:p>
            <a:pPr algn="r">
              <a:lnSpc>
                <a:spcPct val="120000"/>
              </a:lnSpc>
            </a:pPr>
            <a:r>
              <a:rPr lang="en-NZ" sz="1000">
                <a:solidFill>
                  <a:srgbClr val="FFFFFF"/>
                </a:solidFill>
              </a:rPr>
              <a:t>Presented by: Rojesh Dhakal</a:t>
            </a:r>
            <a:endParaRPr lang="en-NZ" sz="10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F5D4DB-368A-4B23-81E4-E0454BAD8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253" y="322803"/>
            <a:ext cx="642729" cy="2930667"/>
          </a:xfrm>
          <a:prstGeom prst="rect">
            <a:avLst/>
          </a:prstGeom>
          <a:blipFill dpi="0" rotWithShape="1">
            <a:blip r:embed="rId3">
              <a:alphaModFix amt="9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6000" sy="6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72D7B9-36D5-4C1F-B7C9-36717C28F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8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C67269-FE7F-E245-B977-19CEF48F9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928" y="2082054"/>
            <a:ext cx="7693819" cy="3286029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METRICS EVALUATION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CONCLUSIONS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39350" y="1024468"/>
            <a:ext cx="11346141" cy="189457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900" i="0" spc="700" dirty="0">
                <a:solidFill>
                  <a:srgbClr val="000000"/>
                </a:solidFill>
                <a:latin typeface="Avenir Next LT Pro Light" panose="020B0304020202020204" pitchFamily="34" charset="0"/>
                <a:ea typeface="+mj-ea"/>
                <a:cs typeface="+mj-cs"/>
              </a:rPr>
              <a:t>Senior &amp; young adult targeted intervention.</a:t>
            </a:r>
          </a:p>
          <a:p>
            <a:pPr marL="285750" indent="-28575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900" i="0" spc="700" dirty="0">
                <a:solidFill>
                  <a:srgbClr val="000000"/>
                </a:solidFill>
                <a:latin typeface="Avenir Next LT Pro Light" panose="020B0304020202020204" pitchFamily="34" charset="0"/>
                <a:ea typeface="+mj-ea"/>
                <a:cs typeface="+mj-cs"/>
              </a:rPr>
              <a:t>Driver training programs. </a:t>
            </a:r>
          </a:p>
          <a:p>
            <a:pPr marL="285750" indent="-28575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900" i="0" spc="700" dirty="0">
                <a:solidFill>
                  <a:srgbClr val="000000"/>
                </a:solidFill>
                <a:latin typeface="Avenir Next LT Pro Light" panose="020B0304020202020204" pitchFamily="34" charset="0"/>
                <a:ea typeface="+mj-ea"/>
                <a:cs typeface="+mj-cs"/>
              </a:rPr>
              <a:t>Speed limit revisions in prone areas.</a:t>
            </a:r>
          </a:p>
          <a:p>
            <a:pPr marL="285750" indent="-28575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900" i="0" spc="700" dirty="0">
                <a:solidFill>
                  <a:srgbClr val="000000"/>
                </a:solidFill>
                <a:latin typeface="Avenir Next LT Pro Light" panose="020B0304020202020204" pitchFamily="34" charset="0"/>
                <a:ea typeface="+mj-ea"/>
                <a:cs typeface="+mj-cs"/>
              </a:rPr>
              <a:t>Traffic patrol allocations.</a:t>
            </a:r>
          </a:p>
          <a:p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B73E6-EB54-2BEC-B303-EABDB3256C1A}"/>
              </a:ext>
            </a:extLst>
          </p:cNvPr>
          <p:cNvSpPr txBox="1">
            <a:spLocks/>
          </p:cNvSpPr>
          <p:nvPr/>
        </p:nvSpPr>
        <p:spPr>
          <a:xfrm>
            <a:off x="239349" y="3627455"/>
            <a:ext cx="10357666" cy="279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Pct val="85000"/>
              <a:defRPr/>
            </a:pPr>
            <a:r>
              <a:rPr lang="en-US" sz="2000" b="1" i="0" spc="700" dirty="0">
                <a:solidFill>
                  <a:srgbClr val="000000"/>
                </a:solidFill>
                <a:ea typeface="+mj-ea"/>
                <a:cs typeface="+mj-cs"/>
              </a:rPr>
              <a:t>Future Recommendations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Pct val="85000"/>
              <a:defRPr/>
            </a:pPr>
            <a:endParaRPr lang="en-US" sz="2000" b="1" i="0" spc="700" dirty="0">
              <a:solidFill>
                <a:srgbClr val="000000"/>
              </a:solidFill>
              <a:ea typeface="+mj-ea"/>
              <a:cs typeface="+mj-cs"/>
            </a:endParaRPr>
          </a:p>
          <a:p>
            <a:pPr marL="285750" indent="-28575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Pct val="85000"/>
              <a:buFont typeface="Arial" pitchFamily="34" charset="0"/>
              <a:buChar char="•"/>
              <a:defRPr/>
            </a:pPr>
            <a:r>
              <a:rPr lang="en-US" sz="1800" i="0" spc="700" dirty="0">
                <a:solidFill>
                  <a:srgbClr val="000000"/>
                </a:solidFill>
                <a:latin typeface="Avenir Next LT Pro Light" panose="020B0304020202020204" pitchFamily="34" charset="0"/>
                <a:ea typeface="+mj-ea"/>
                <a:cs typeface="+mj-cs"/>
              </a:rPr>
              <a:t>Weather conditions &amp; Severity.</a:t>
            </a:r>
          </a:p>
          <a:p>
            <a:pPr marL="285750" indent="-28575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Pct val="85000"/>
              <a:buFont typeface="Arial" pitchFamily="34" charset="0"/>
              <a:buChar char="•"/>
              <a:defRPr/>
            </a:pPr>
            <a:r>
              <a:rPr lang="en-US" sz="1800" i="0" spc="700" dirty="0">
                <a:solidFill>
                  <a:srgbClr val="000000"/>
                </a:solidFill>
                <a:latin typeface="Avenir Next LT Pro Light" panose="020B0304020202020204" pitchFamily="34" charset="0"/>
                <a:ea typeface="+mj-ea"/>
                <a:cs typeface="+mj-cs"/>
              </a:rPr>
              <a:t>Different models.</a:t>
            </a:r>
          </a:p>
          <a:p>
            <a:pPr marL="285750" indent="-28575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Pct val="85000"/>
              <a:buFont typeface="Arial" pitchFamily="34" charset="0"/>
              <a:buChar char="•"/>
              <a:defRPr/>
            </a:pPr>
            <a:r>
              <a:rPr lang="en-US" sz="1800" i="0" spc="700" dirty="0">
                <a:solidFill>
                  <a:srgbClr val="000000"/>
                </a:solidFill>
                <a:latin typeface="Avenir Next LT Pro Light" panose="020B0304020202020204" pitchFamily="34" charset="0"/>
                <a:ea typeface="+mj-ea"/>
                <a:cs typeface="+mj-cs"/>
              </a:rPr>
              <a:t>Evaluation of models and feedbacks from stakeholders.</a:t>
            </a:r>
            <a:endParaRPr lang="en-NZ" sz="1800" dirty="0">
              <a:latin typeface="Avenir Next LT Pro Light" panose="020B03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THANK</a:t>
            </a:r>
            <a:br>
              <a:rPr lang="en-US" altLang="ko-KR"/>
            </a:br>
            <a:r>
              <a:rPr lang="en-US" altLang="ko-KR"/>
              <a:t>YOU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664925" y="5135194"/>
            <a:ext cx="28668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30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ea typeface="맑은 고딕" pitchFamily="50" charset="-127"/>
              </a:rPr>
              <a:t>INTRODUCTION</a:t>
            </a:r>
            <a:endParaRPr lang="ko-KR" altLang="en-US" sz="30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  <a:ea typeface="맑은 고딕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049BE9-7CE5-4AF8-95AF-C23D829A5A31}"/>
              </a:ext>
            </a:extLst>
          </p:cNvPr>
          <p:cNvGrpSpPr/>
          <p:nvPr/>
        </p:nvGrpSpPr>
        <p:grpSpPr>
          <a:xfrm>
            <a:off x="6494203" y="2495561"/>
            <a:ext cx="4689598" cy="575199"/>
            <a:chOff x="5723830" y="2441032"/>
            <a:chExt cx="2952750" cy="575199"/>
          </a:xfrm>
        </p:grpSpPr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5723830" y="2493011"/>
              <a:ext cx="295275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atinLnBrk="1">
                <a:defRPr/>
              </a:pPr>
              <a:r>
                <a:rPr lang="en-US" altLang="ko-KR" sz="14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  <a:ea typeface="맑은 고딕" pitchFamily="50" charset="-127"/>
                </a:rPr>
                <a:t>Road accident fifth leading cause of death. </a:t>
              </a:r>
            </a:p>
          </p:txBody>
        </p:sp>
        <p:cxnSp>
          <p:nvCxnSpPr>
            <p:cNvPr id="30" name="직선 연결선 2"/>
            <p:cNvCxnSpPr/>
            <p:nvPr/>
          </p:nvCxnSpPr>
          <p:spPr>
            <a:xfrm>
              <a:off x="5723830" y="2441032"/>
              <a:ext cx="0" cy="501859"/>
            </a:xfrm>
            <a:prstGeom prst="line">
              <a:avLst/>
            </a:prstGeom>
            <a:ln w="38100">
              <a:solidFill>
                <a:srgbClr val="FEAC0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/>
          <p:cNvGrpSpPr/>
          <p:nvPr/>
        </p:nvGrpSpPr>
        <p:grpSpPr>
          <a:xfrm>
            <a:off x="6494202" y="3956484"/>
            <a:ext cx="4689599" cy="583945"/>
            <a:chOff x="1695773" y="2681271"/>
            <a:chExt cx="2952750" cy="583945"/>
          </a:xfrm>
        </p:grpSpPr>
        <p:sp>
          <p:nvSpPr>
            <p:cNvPr id="61" name="Text Box 5"/>
            <p:cNvSpPr txBox="1">
              <a:spLocks noChangeArrowheads="1"/>
            </p:cNvSpPr>
            <p:nvPr/>
          </p:nvSpPr>
          <p:spPr bwMode="auto">
            <a:xfrm>
              <a:off x="1695773" y="2741996"/>
              <a:ext cx="295275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atinLnBrk="1">
                <a:defRPr/>
              </a:pPr>
              <a:r>
                <a:rPr lang="en-US" altLang="ko-KR" sz="14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  <a:ea typeface="맑은 고딕" pitchFamily="50" charset="-127"/>
                </a:rPr>
                <a:t>Cost 2.3% of Gross Domestic Product in Australia.</a:t>
              </a:r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1695773" y="2681271"/>
              <a:ext cx="0" cy="501859"/>
            </a:xfrm>
            <a:prstGeom prst="line">
              <a:avLst/>
            </a:prstGeom>
            <a:ln w="38100">
              <a:solidFill>
                <a:srgbClr val="FEAC0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8"/>
          <p:cNvGrpSpPr/>
          <p:nvPr/>
        </p:nvGrpSpPr>
        <p:grpSpPr>
          <a:xfrm>
            <a:off x="6494202" y="5473129"/>
            <a:ext cx="4689609" cy="523220"/>
            <a:chOff x="1695773" y="4532664"/>
            <a:chExt cx="2952750" cy="523220"/>
          </a:xfrm>
        </p:grpSpPr>
        <p:sp>
          <p:nvSpPr>
            <p:cNvPr id="75" name="Text Box 5"/>
            <p:cNvSpPr txBox="1">
              <a:spLocks noChangeArrowheads="1"/>
            </p:cNvSpPr>
            <p:nvPr/>
          </p:nvSpPr>
          <p:spPr bwMode="auto">
            <a:xfrm>
              <a:off x="1695773" y="4532664"/>
              <a:ext cx="295275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atinLnBrk="1">
                <a:defRPr/>
              </a:pPr>
              <a:r>
                <a:rPr lang="en-US" altLang="ko-KR" sz="14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  <a:ea typeface="맑은 고딕" pitchFamily="50" charset="-127"/>
                </a:rPr>
                <a:t>Conduct comprehensive analysis, to extract insights, information on various factors, trends &amp; patterns.   </a:t>
              </a:r>
            </a:p>
          </p:txBody>
        </p:sp>
        <p:cxnSp>
          <p:nvCxnSpPr>
            <p:cNvPr id="74" name="직선 연결선 73"/>
            <p:cNvCxnSpPr/>
            <p:nvPr/>
          </p:nvCxnSpPr>
          <p:spPr>
            <a:xfrm>
              <a:off x="1695773" y="4550531"/>
              <a:ext cx="0" cy="504000"/>
            </a:xfrm>
            <a:prstGeom prst="line">
              <a:avLst/>
            </a:prstGeom>
            <a:ln w="38100">
              <a:solidFill>
                <a:srgbClr val="FEAC0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774950" y="1339118"/>
            <a:ext cx="3148286" cy="501859"/>
            <a:chOff x="1294086" y="2456657"/>
            <a:chExt cx="3148286" cy="501859"/>
          </a:xfrm>
        </p:grpSpPr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1489622" y="2553598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atinLnBrk="1"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맑은 고딕" pitchFamily="50" charset="-127"/>
                </a:rPr>
                <a:t>47360 rows, 26 columns</a:t>
              </a:r>
            </a:p>
          </p:txBody>
        </p:sp>
        <p:cxnSp>
          <p:nvCxnSpPr>
            <p:cNvPr id="30" name="직선 연결선 2"/>
            <p:cNvCxnSpPr/>
            <p:nvPr/>
          </p:nvCxnSpPr>
          <p:spPr>
            <a:xfrm>
              <a:off x="1294086" y="2456657"/>
              <a:ext cx="0" cy="501859"/>
            </a:xfrm>
            <a:prstGeom prst="line">
              <a:avLst/>
            </a:prstGeom>
            <a:ln w="38100">
              <a:solidFill>
                <a:srgbClr val="D03F5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2774950" y="2069997"/>
            <a:ext cx="3148286" cy="501859"/>
            <a:chOff x="1294086" y="3208262"/>
            <a:chExt cx="3148286" cy="501859"/>
          </a:xfrm>
        </p:grpSpPr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1489622" y="3263421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atinLnBrk="1"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맑은 고딕" pitchFamily="50" charset="-127"/>
                </a:rPr>
                <a:t>Crash ID unique identifier.</a:t>
              </a:r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1294086" y="3208262"/>
              <a:ext cx="0" cy="501859"/>
            </a:xfrm>
            <a:prstGeom prst="line">
              <a:avLst/>
            </a:prstGeom>
            <a:ln w="38100">
              <a:solidFill>
                <a:srgbClr val="42AB7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DA1224-376B-92C5-F5F7-1A89F400A6D7}"/>
              </a:ext>
            </a:extLst>
          </p:cNvPr>
          <p:cNvSpPr/>
          <p:nvPr/>
        </p:nvSpPr>
        <p:spPr>
          <a:xfrm rot="18875425">
            <a:off x="33134" y="583026"/>
            <a:ext cx="263653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DATASET</a:t>
            </a:r>
          </a:p>
        </p:txBody>
      </p:sp>
      <p:grpSp>
        <p:nvGrpSpPr>
          <p:cNvPr id="3" name="그룹 4">
            <a:extLst>
              <a:ext uri="{FF2B5EF4-FFF2-40B4-BE49-F238E27FC236}">
                <a16:creationId xmlns:a16="http://schemas.microsoft.com/office/drawing/2014/main" id="{B5E22599-9CC1-2A77-5C3B-58154B2BCC24}"/>
              </a:ext>
            </a:extLst>
          </p:cNvPr>
          <p:cNvGrpSpPr/>
          <p:nvPr/>
        </p:nvGrpSpPr>
        <p:grpSpPr>
          <a:xfrm>
            <a:off x="2774950" y="2810069"/>
            <a:ext cx="3148286" cy="501859"/>
            <a:chOff x="1294086" y="2456657"/>
            <a:chExt cx="3148286" cy="501859"/>
          </a:xfrm>
        </p:grpSpPr>
        <p:sp>
          <p:nvSpPr>
            <p:cNvPr id="4" name="Text Box 5">
              <a:extLst>
                <a:ext uri="{FF2B5EF4-FFF2-40B4-BE49-F238E27FC236}">
                  <a16:creationId xmlns:a16="http://schemas.microsoft.com/office/drawing/2014/main" id="{A85AACC4-AF0E-773E-D72D-F023F9645D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9622" y="2553598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atinLnBrk="1"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맑은 고딕" pitchFamily="50" charset="-127"/>
                </a:rPr>
                <a:t>6 different states &amp; 2 territories.</a:t>
              </a:r>
            </a:p>
          </p:txBody>
        </p:sp>
        <p:cxnSp>
          <p:nvCxnSpPr>
            <p:cNvPr id="10" name="직선 연결선 2">
              <a:extLst>
                <a:ext uri="{FF2B5EF4-FFF2-40B4-BE49-F238E27FC236}">
                  <a16:creationId xmlns:a16="http://schemas.microsoft.com/office/drawing/2014/main" id="{F2B42584-B0DD-DA17-373C-9A84AF9959BB}"/>
                </a:ext>
              </a:extLst>
            </p:cNvPr>
            <p:cNvCxnSpPr/>
            <p:nvPr/>
          </p:nvCxnSpPr>
          <p:spPr>
            <a:xfrm>
              <a:off x="1294086" y="2456657"/>
              <a:ext cx="0" cy="501859"/>
            </a:xfrm>
            <a:prstGeom prst="line">
              <a:avLst/>
            </a:prstGeom>
            <a:ln w="38100">
              <a:solidFill>
                <a:srgbClr val="D03F5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4">
            <a:extLst>
              <a:ext uri="{FF2B5EF4-FFF2-40B4-BE49-F238E27FC236}">
                <a16:creationId xmlns:a16="http://schemas.microsoft.com/office/drawing/2014/main" id="{C8DFDAC6-5D78-15D9-5932-0A8C4EA1059E}"/>
              </a:ext>
            </a:extLst>
          </p:cNvPr>
          <p:cNvGrpSpPr/>
          <p:nvPr/>
        </p:nvGrpSpPr>
        <p:grpSpPr>
          <a:xfrm>
            <a:off x="2774950" y="4373835"/>
            <a:ext cx="3148286" cy="501859"/>
            <a:chOff x="1294086" y="2456657"/>
            <a:chExt cx="3148286" cy="501859"/>
          </a:xfrm>
        </p:grpSpPr>
        <p:sp>
          <p:nvSpPr>
            <p:cNvPr id="12" name="Text Box 5">
              <a:extLst>
                <a:ext uri="{FF2B5EF4-FFF2-40B4-BE49-F238E27FC236}">
                  <a16:creationId xmlns:a16="http://schemas.microsoft.com/office/drawing/2014/main" id="{1736BAEB-355C-0EE5-535C-5E04F98EC2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9622" y="2553598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atinLnBrk="1"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맑은 고딕" pitchFamily="50" charset="-127"/>
                </a:rPr>
                <a:t>Speed Limits</a:t>
              </a:r>
            </a:p>
          </p:txBody>
        </p:sp>
        <p:cxnSp>
          <p:nvCxnSpPr>
            <p:cNvPr id="13" name="직선 연결선 2">
              <a:extLst>
                <a:ext uri="{FF2B5EF4-FFF2-40B4-BE49-F238E27FC236}">
                  <a16:creationId xmlns:a16="http://schemas.microsoft.com/office/drawing/2014/main" id="{AA5C9B35-7891-364D-BA5D-39027B379EAE}"/>
                </a:ext>
              </a:extLst>
            </p:cNvPr>
            <p:cNvCxnSpPr/>
            <p:nvPr/>
          </p:nvCxnSpPr>
          <p:spPr>
            <a:xfrm>
              <a:off x="1294086" y="2456657"/>
              <a:ext cx="0" cy="501859"/>
            </a:xfrm>
            <a:prstGeom prst="line">
              <a:avLst/>
            </a:prstGeom>
            <a:ln w="38100">
              <a:solidFill>
                <a:srgbClr val="D03F5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5">
            <a:extLst>
              <a:ext uri="{FF2B5EF4-FFF2-40B4-BE49-F238E27FC236}">
                <a16:creationId xmlns:a16="http://schemas.microsoft.com/office/drawing/2014/main" id="{37E7610A-465C-605B-99CC-E175C30BC4BA}"/>
              </a:ext>
            </a:extLst>
          </p:cNvPr>
          <p:cNvGrpSpPr/>
          <p:nvPr/>
        </p:nvGrpSpPr>
        <p:grpSpPr>
          <a:xfrm>
            <a:off x="2774950" y="5245843"/>
            <a:ext cx="3148286" cy="501859"/>
            <a:chOff x="1294086" y="3208262"/>
            <a:chExt cx="3148286" cy="501859"/>
          </a:xfrm>
        </p:grpSpPr>
        <p:sp>
          <p:nvSpPr>
            <p:cNvPr id="15" name="Text Box 5">
              <a:extLst>
                <a:ext uri="{FF2B5EF4-FFF2-40B4-BE49-F238E27FC236}">
                  <a16:creationId xmlns:a16="http://schemas.microsoft.com/office/drawing/2014/main" id="{B309FC1D-0D46-434D-B518-E3F67BAEE5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9622" y="3263421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atinLnBrk="1"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맑은 고딕" pitchFamily="50" charset="-127"/>
                </a:rPr>
                <a:t>Road Users</a:t>
              </a:r>
            </a:p>
          </p:txBody>
        </p:sp>
        <p:cxnSp>
          <p:nvCxnSpPr>
            <p:cNvPr id="16" name="직선 연결선 53">
              <a:extLst>
                <a:ext uri="{FF2B5EF4-FFF2-40B4-BE49-F238E27FC236}">
                  <a16:creationId xmlns:a16="http://schemas.microsoft.com/office/drawing/2014/main" id="{DAEB3604-D988-E151-2AAB-78B47A509603}"/>
                </a:ext>
              </a:extLst>
            </p:cNvPr>
            <p:cNvCxnSpPr/>
            <p:nvPr/>
          </p:nvCxnSpPr>
          <p:spPr>
            <a:xfrm>
              <a:off x="1294086" y="3208262"/>
              <a:ext cx="0" cy="501859"/>
            </a:xfrm>
            <a:prstGeom prst="line">
              <a:avLst/>
            </a:prstGeom>
            <a:ln w="38100">
              <a:solidFill>
                <a:srgbClr val="42AB7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5">
            <a:extLst>
              <a:ext uri="{FF2B5EF4-FFF2-40B4-BE49-F238E27FC236}">
                <a16:creationId xmlns:a16="http://schemas.microsoft.com/office/drawing/2014/main" id="{1A60F8C5-9747-9081-5EBB-FE31CE038D73}"/>
              </a:ext>
            </a:extLst>
          </p:cNvPr>
          <p:cNvGrpSpPr/>
          <p:nvPr/>
        </p:nvGrpSpPr>
        <p:grpSpPr>
          <a:xfrm>
            <a:off x="2774950" y="3536464"/>
            <a:ext cx="3676092" cy="578379"/>
            <a:chOff x="1294086" y="3208262"/>
            <a:chExt cx="3148286" cy="578379"/>
          </a:xfrm>
        </p:grpSpPr>
        <p:sp>
          <p:nvSpPr>
            <p:cNvPr id="18" name="Text Box 5">
              <a:extLst>
                <a:ext uri="{FF2B5EF4-FFF2-40B4-BE49-F238E27FC236}">
                  <a16:creationId xmlns:a16="http://schemas.microsoft.com/office/drawing/2014/main" id="{5598BFD3-C242-BD5F-5D81-0961443AB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9622" y="3263421"/>
              <a:ext cx="295275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atinLnBrk="1"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맑은 고딕" pitchFamily="50" charset="-127"/>
                </a:rPr>
                <a:t>Demographics- Age, Gender, Age categories</a:t>
              </a:r>
            </a:p>
          </p:txBody>
        </p:sp>
        <p:cxnSp>
          <p:nvCxnSpPr>
            <p:cNvPr id="19" name="직선 연결선 53">
              <a:extLst>
                <a:ext uri="{FF2B5EF4-FFF2-40B4-BE49-F238E27FC236}">
                  <a16:creationId xmlns:a16="http://schemas.microsoft.com/office/drawing/2014/main" id="{E209AC90-61BE-89D5-4488-EE99C679A3B6}"/>
                </a:ext>
              </a:extLst>
            </p:cNvPr>
            <p:cNvCxnSpPr/>
            <p:nvPr/>
          </p:nvCxnSpPr>
          <p:spPr>
            <a:xfrm>
              <a:off x="1294086" y="3208262"/>
              <a:ext cx="0" cy="501859"/>
            </a:xfrm>
            <a:prstGeom prst="line">
              <a:avLst/>
            </a:prstGeom>
            <a:ln w="38100">
              <a:solidFill>
                <a:srgbClr val="42AB7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4">
            <a:extLst>
              <a:ext uri="{FF2B5EF4-FFF2-40B4-BE49-F238E27FC236}">
                <a16:creationId xmlns:a16="http://schemas.microsoft.com/office/drawing/2014/main" id="{C3C828D3-23B4-991F-1EA2-A4AC8DAC2DA7}"/>
              </a:ext>
            </a:extLst>
          </p:cNvPr>
          <p:cNvGrpSpPr/>
          <p:nvPr/>
        </p:nvGrpSpPr>
        <p:grpSpPr>
          <a:xfrm>
            <a:off x="2774949" y="6019023"/>
            <a:ext cx="3676089" cy="620161"/>
            <a:chOff x="1294086" y="2456657"/>
            <a:chExt cx="3148286" cy="620161"/>
          </a:xfrm>
        </p:grpSpPr>
        <p:sp>
          <p:nvSpPr>
            <p:cNvPr id="21" name="Text Box 5">
              <a:extLst>
                <a:ext uri="{FF2B5EF4-FFF2-40B4-BE49-F238E27FC236}">
                  <a16:creationId xmlns:a16="http://schemas.microsoft.com/office/drawing/2014/main" id="{E2B47FE3-0C89-8F5E-0145-A17637B9DB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9622" y="2553598"/>
              <a:ext cx="295275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atinLnBrk="1"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맑은 고딕" pitchFamily="50" charset="-127"/>
                </a:rPr>
                <a:t>Time information- Day, Month, Year, Time</a:t>
              </a:r>
            </a:p>
          </p:txBody>
        </p:sp>
        <p:cxnSp>
          <p:nvCxnSpPr>
            <p:cNvPr id="22" name="직선 연결선 2">
              <a:extLst>
                <a:ext uri="{FF2B5EF4-FFF2-40B4-BE49-F238E27FC236}">
                  <a16:creationId xmlns:a16="http://schemas.microsoft.com/office/drawing/2014/main" id="{0C1EE7E2-43A2-341B-3EA4-840E30C2A810}"/>
                </a:ext>
              </a:extLst>
            </p:cNvPr>
            <p:cNvCxnSpPr/>
            <p:nvPr/>
          </p:nvCxnSpPr>
          <p:spPr>
            <a:xfrm>
              <a:off x="1294086" y="2456657"/>
              <a:ext cx="0" cy="501859"/>
            </a:xfrm>
            <a:prstGeom prst="line">
              <a:avLst/>
            </a:prstGeom>
            <a:ln w="38100">
              <a:solidFill>
                <a:srgbClr val="D03F5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3600" dirty="0"/>
              <a:t>DATA PIPELINE</a:t>
            </a:r>
            <a:endParaRPr lang="ko-KR" altLang="en-US" sz="3600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06D4F041-8C77-04A0-4F86-232D8C053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48" y="2106330"/>
            <a:ext cx="10168932" cy="32695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3600" dirty="0"/>
              <a:t>ASSESSMENT 1</a:t>
            </a:r>
            <a:endParaRPr lang="ko-KR" altLang="en-US" sz="3600" dirty="0"/>
          </a:p>
        </p:txBody>
      </p:sp>
      <p:pic>
        <p:nvPicPr>
          <p:cNvPr id="4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F365DA6-390F-D803-F3D2-E22902A17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082" y="1150938"/>
            <a:ext cx="8827824" cy="5350346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3600" dirty="0">
                <a:solidFill>
                  <a:schemeClr val="accent3">
                    <a:lumMod val="75000"/>
                  </a:schemeClr>
                </a:solidFill>
              </a:rPr>
              <a:t>ASSESSMENT 2</a:t>
            </a:r>
            <a:endParaRPr lang="ko-KR" alt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889BD0-2141-5A00-43FB-5484F5856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377" y="1364078"/>
            <a:ext cx="8370533" cy="43346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5" descr="A graph showing a graph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54280062-49F5-3318-40EC-8EBA663D4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66" y="2094892"/>
            <a:ext cx="5875529" cy="3116850"/>
          </a:xfrm>
        </p:spPr>
      </p:pic>
      <p:pic>
        <p:nvPicPr>
          <p:cNvPr id="4" name="Content Placeholder 7" descr="A graph of a graph with numbers&#10;&#10;Description automatically generated">
            <a:extLst>
              <a:ext uri="{FF2B5EF4-FFF2-40B4-BE49-F238E27FC236}">
                <a16:creationId xmlns:a16="http://schemas.microsoft.com/office/drawing/2014/main" id="{89EADF0B-2F9A-0131-3729-D1B99B197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422" y="2094893"/>
            <a:ext cx="5027612" cy="31168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+mj-lt"/>
              </a:rPr>
              <a:t>CROSS TABULATION</a:t>
            </a:r>
            <a:endParaRPr lang="ko-KR" altLang="en-US" sz="3600" dirty="0">
              <a:latin typeface="+mj-lt"/>
            </a:endParaRPr>
          </a:p>
        </p:txBody>
      </p:sp>
      <p:pic>
        <p:nvPicPr>
          <p:cNvPr id="3" name="Content Placeholder 4" descr="A screenshot of a child service&#10;&#10;Description automatically generated">
            <a:extLst>
              <a:ext uri="{FF2B5EF4-FFF2-40B4-BE49-F238E27FC236}">
                <a16:creationId xmlns:a16="http://schemas.microsoft.com/office/drawing/2014/main" id="{02357C5A-354A-F0EE-BF78-51B1EF2FC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9" y="2695561"/>
            <a:ext cx="4389500" cy="320282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Content Placeholder 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5BCA551C-97E4-015A-0DE5-91D6B8912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696" y="2695561"/>
            <a:ext cx="4450466" cy="32028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FORECAST SHEET</a:t>
            </a:r>
            <a:endParaRPr lang="ko-KR" altLang="en-US" sz="3600" dirty="0">
              <a:latin typeface="+mj-lt"/>
            </a:endParaRPr>
          </a:p>
        </p:txBody>
      </p:sp>
      <p:pic>
        <p:nvPicPr>
          <p:cNvPr id="3" name="Content Placeholder 4" descr="A graph of a crash&#10;&#10;Description automatically generated">
            <a:extLst>
              <a:ext uri="{FF2B5EF4-FFF2-40B4-BE49-F238E27FC236}">
                <a16:creationId xmlns:a16="http://schemas.microsoft.com/office/drawing/2014/main" id="{CD814A9B-45D0-AA12-2C8C-23CBB2AAE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766" y="1929284"/>
            <a:ext cx="8269793" cy="4149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eniceBeachVTI">
  <a:themeElements>
    <a:clrScheme name="AnalogousFromLightSeedLeftStep">
      <a:dk1>
        <a:srgbClr val="000000"/>
      </a:dk1>
      <a:lt1>
        <a:srgbClr val="FFFFFF"/>
      </a:lt1>
      <a:dk2>
        <a:srgbClr val="242A41"/>
      </a:dk2>
      <a:lt2>
        <a:srgbClr val="E8E6E2"/>
      </a:lt2>
      <a:accent1>
        <a:srgbClr val="92A4C4"/>
      </a:accent1>
      <a:accent2>
        <a:srgbClr val="7AA9B6"/>
      </a:accent2>
      <a:accent3>
        <a:srgbClr val="80AAA1"/>
      </a:accent3>
      <a:accent4>
        <a:srgbClr val="77AE8C"/>
      </a:accent4>
      <a:accent5>
        <a:srgbClr val="83AC81"/>
      </a:accent5>
      <a:accent6>
        <a:srgbClr val="8DAA74"/>
      </a:accent6>
      <a:hlink>
        <a:srgbClr val="96805A"/>
      </a:hlink>
      <a:folHlink>
        <a:srgbClr val="7F7F7F"/>
      </a:folHlink>
    </a:clrScheme>
    <a:fontScheme name="Avenir 1">
      <a:majorFont>
        <a:latin typeface="Avenir Next LT Pro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niceBeachVTI" id="{69839BBA-F383-4FFD-B56A-E36ACE43E09D}" vid="{060D2740-A69C-444A-B833-E03D333ADDA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140</Words>
  <Application>Microsoft Office PowerPoint</Application>
  <PresentationFormat>Widescreen</PresentationFormat>
  <Paragraphs>33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굴림체</vt:lpstr>
      <vt:lpstr>맑은 고딕</vt:lpstr>
      <vt:lpstr>Arial</vt:lpstr>
      <vt:lpstr>Avenir Next LT Pro</vt:lpstr>
      <vt:lpstr>Avenir Next LT Pro Light</vt:lpstr>
      <vt:lpstr>Calibri</vt:lpstr>
      <vt:lpstr>Calibri Light</vt:lpstr>
      <vt:lpstr>VeniceBeachVTI</vt:lpstr>
      <vt:lpstr>Office 테마</vt:lpstr>
      <vt:lpstr>1_Office 테마</vt:lpstr>
      <vt:lpstr>2_Office 테마</vt:lpstr>
      <vt:lpstr>3_Office 테마</vt:lpstr>
      <vt:lpstr>Australian Road Accident Analysis </vt:lpstr>
      <vt:lpstr>PowerPoint Presentation</vt:lpstr>
      <vt:lpstr>PowerPoint Presentation</vt:lpstr>
      <vt:lpstr>DATA PIPELINE</vt:lpstr>
      <vt:lpstr>ASSESSMENT 1</vt:lpstr>
      <vt:lpstr>ASSESSMENT 2</vt:lpstr>
      <vt:lpstr>PowerPoint Presentation</vt:lpstr>
      <vt:lpstr>CROSS TABULATION</vt:lpstr>
      <vt:lpstr>FORECAST SHEET</vt:lpstr>
      <vt:lpstr>METRICS EVALUATION</vt:lpstr>
      <vt:lpstr>CONCLUSIONS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Australian Road Accident Analysis </dc:title>
  <dc:creator>Rojesh Dhakal</dc:creator>
  <cp:lastModifiedBy>Rojesh Dhakal</cp:lastModifiedBy>
  <cp:revision>9</cp:revision>
  <dcterms:created xsi:type="dcterms:W3CDTF">2023-12-14T03:39:06Z</dcterms:created>
  <dcterms:modified xsi:type="dcterms:W3CDTF">2023-12-17T03:45:34Z</dcterms:modified>
</cp:coreProperties>
</file>